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66" r:id="rId3"/>
    <p:sldId id="268" r:id="rId4"/>
    <p:sldId id="270" r:id="rId5"/>
    <p:sldId id="262" r:id="rId6"/>
    <p:sldId id="257" r:id="rId7"/>
    <p:sldId id="263" r:id="rId8"/>
    <p:sldId id="269" r:id="rId9"/>
    <p:sldId id="264" r:id="rId10"/>
    <p:sldId id="265" r:id="rId11"/>
    <p:sldId id="271" r:id="rId12"/>
    <p:sldId id="276" r:id="rId13"/>
    <p:sldId id="272" r:id="rId14"/>
    <p:sldId id="273" r:id="rId15"/>
    <p:sldId id="274" r:id="rId16"/>
    <p:sldId id="275" r:id="rId17"/>
    <p:sldId id="26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1" autoAdjust="0"/>
  </p:normalViewPr>
  <p:slideViewPr>
    <p:cSldViewPr>
      <p:cViewPr>
        <p:scale>
          <a:sx n="90" d="100"/>
          <a:sy n="90" d="100"/>
        </p:scale>
        <p:origin x="-81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CFDE-F45D-4799-9097-F3DC8560EE5A}" type="datetimeFigureOut">
              <a:rPr lang="nl-NL" smtClean="0"/>
              <a:pPr/>
              <a:t>30-9-2016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29C4-2E75-40E3-AB11-6A80F04040D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39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29C4-2E75-40E3-AB11-6A80F04040D4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Gemiddelde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berekenen</a:t>
            </a:r>
            <a:r>
              <a:rPr lang="en-US" baseline="0" dirty="0" smtClean="0"/>
              <a:t> tot nu toe</a:t>
            </a:r>
          </a:p>
          <a:p>
            <a:r>
              <a:rPr lang="en-US" baseline="0" dirty="0" smtClean="0"/>
              <a:t>Budget van €20 per dag, </a:t>
            </a:r>
            <a:r>
              <a:rPr lang="en-US" baseline="0" dirty="0" err="1" smtClean="0"/>
              <a:t>hoeveel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uitgegeven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laatste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dagen</a:t>
            </a:r>
            <a:r>
              <a:rPr lang="en-US" baseline="0" dirty="0" smtClean="0"/>
              <a:t> per dag?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29C4-2E75-40E3-AB11-6A80F04040D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13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Kijk eerst goed naar de grafiek.</a:t>
            </a:r>
            <a:r>
              <a:rPr lang="nl-NL" baseline="0" dirty="0" smtClean="0"/>
              <a:t> </a:t>
            </a:r>
          </a:p>
          <a:p>
            <a:r>
              <a:rPr lang="nl-NL" dirty="0" smtClean="0"/>
              <a:t>100.000 vrijwilligers = donkerblauw is 32% van de 100% </a:t>
            </a:r>
          </a:p>
          <a:p>
            <a:r>
              <a:rPr lang="nl-NL" dirty="0" smtClean="0"/>
              <a:t>100% = 146,3 miljoen euro </a:t>
            </a:r>
          </a:p>
          <a:p>
            <a:r>
              <a:rPr lang="nl-NL" dirty="0" smtClean="0"/>
              <a:t>32%  = 146,3 miljoen euro</a:t>
            </a:r>
            <a:r>
              <a:rPr lang="nl-NL" baseline="0" dirty="0" smtClean="0"/>
              <a:t> : 100 = 1% x 32 = 46.816.000 brengen alle vrijwilligers in. Wat </a:t>
            </a:r>
            <a:r>
              <a:rPr lang="nl-NL" baseline="0" dirty="0" err="1" smtClean="0"/>
              <a:t>bregnt</a:t>
            </a:r>
            <a:r>
              <a:rPr lang="nl-NL" baseline="0" dirty="0" smtClean="0"/>
              <a:t> 1 vrijwilliger in? </a:t>
            </a:r>
          </a:p>
          <a:p>
            <a:r>
              <a:rPr lang="nl-NL" baseline="0" dirty="0" smtClean="0"/>
              <a:t>46.816.000: 100.000 = 468,16 afronden op een geheel getal = 468 euro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29C4-2E75-40E3-AB11-6A80F04040D4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29C4-2E75-40E3-AB11-6A80F04040D4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337 miljard:100 x 13,7 </a:t>
            </a:r>
          </a:p>
          <a:p>
            <a:r>
              <a:rPr lang="nl-NL" dirty="0" smtClean="0"/>
              <a:t>WANT 100 - 86,3 = 13,7% is het aantal e mails</a:t>
            </a:r>
            <a:r>
              <a:rPr lang="nl-NL" baseline="0" dirty="0" smtClean="0"/>
              <a:t> zonder </a:t>
            </a:r>
            <a:r>
              <a:rPr lang="nl-NL" baseline="0" dirty="0" err="1" smtClean="0"/>
              <a:t>spamberichten</a:t>
            </a:r>
            <a:r>
              <a:rPr lang="nl-NL" baseline="0" dirty="0" smtClean="0"/>
              <a:t> </a:t>
            </a:r>
          </a:p>
          <a:p>
            <a:r>
              <a:rPr lang="nl-NL" dirty="0" smtClean="0"/>
              <a:t>337 miljard:100 x13,7 = 46,169 miljard</a:t>
            </a:r>
          </a:p>
          <a:p>
            <a:r>
              <a:rPr lang="nl-NL" dirty="0" smtClean="0"/>
              <a:t>Gedeeld door het aantal email gebruikers is 2,43 miljard </a:t>
            </a:r>
          </a:p>
          <a:p>
            <a:r>
              <a:rPr lang="nl-NL" dirty="0" smtClean="0"/>
              <a:t>46,169</a:t>
            </a:r>
            <a:r>
              <a:rPr lang="nl-NL" baseline="0" dirty="0" smtClean="0"/>
              <a:t> miljard: 2,43 miljard= 18,99958848 = 19 </a:t>
            </a:r>
            <a:r>
              <a:rPr lang="nl-NL" baseline="0" dirty="0" err="1" smtClean="0"/>
              <a:t>emails</a:t>
            </a:r>
            <a:r>
              <a:rPr lang="nl-NL" baseline="0" dirty="0" smtClean="0"/>
              <a:t> per gebruiker</a:t>
            </a: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29C4-2E75-40E3-AB11-6A80F04040D4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8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0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4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98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5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3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34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3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2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2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7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4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6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8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9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DE47-2506-42A8-B51F-7228E7501F9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EBA6-CA70-4103-8C6E-0FB92C5544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3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824C0-6D54-4225-B885-72AAED5BF50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30-9-2016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D786-2D5E-4AEB-9100-88E71E34B9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Deze les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Even herhalen:  hoofdrekensommen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Grafieken aflezen waar moet je ook alweer op letten? 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Stapeldiagram sportdag bespreken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Voorbeeldexamenvragen 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Uitleg hoofdstuk 2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Zelf aan de slag of na laten kijken</a:t>
            </a:r>
          </a:p>
          <a:p>
            <a:pPr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les 2B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47664" y="548680"/>
            <a:ext cx="65108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Les 2 gegevens samenvatten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Zijn er vragen/ hobbels over het gemaakte werk?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We kijken naar de digitale lestoets van les 2: gegevens samenvatten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Daarna zelf aan de slag met Les 2A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Is dit af?  Nakijken, verbeteren , vragen stellen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Ik roep je bij me op Volgorde van de aftekenlijst .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Gelegenheid tot het stellen van vragen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Alles goedgekeurd dan mag je weg.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3925"/>
            <a:ext cx="9171532" cy="45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2555776" y="476672"/>
            <a:ext cx="307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>
                <a:solidFill>
                  <a:schemeClr val="bg1"/>
                </a:solidFill>
              </a:rPr>
              <a:t>digitale </a:t>
            </a:r>
            <a:r>
              <a:rPr lang="nl-NL" dirty="0" smtClean="0">
                <a:solidFill>
                  <a:schemeClr val="bg1"/>
                </a:solidFill>
              </a:rPr>
              <a:t>toets uit rekenblokken </a:t>
            </a: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95375"/>
            <a:ext cx="9144000" cy="42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2915816" y="548680"/>
            <a:ext cx="316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Lestoets 2  bespreken opgaven 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71600" y="5949280"/>
            <a:ext cx="761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Goed lezen: veel fouten bij de laatste vraag (per uur tussen 19:00 en 22:00 uur) 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25"/>
            <a:ext cx="9144000" cy="427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28600"/>
            <a:ext cx="6667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67744" y="332656"/>
            <a:ext cx="48227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VOOR NU: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Aan de slag met hoofdstuk 2A t/m opgave 8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AF?: dan zelf nakijken en komen laten aftekenen.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Graag duidelijk je fouten arceren en verbeteren!</a:t>
            </a:r>
          </a:p>
        </p:txBody>
      </p:sp>
      <p:sp>
        <p:nvSpPr>
          <p:cNvPr id="3" name="Rechthoek 2"/>
          <p:cNvSpPr/>
          <p:nvPr/>
        </p:nvSpPr>
        <p:spPr>
          <a:xfrm>
            <a:off x="2267744" y="2708920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VOOR VOLGENDE WEEK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…..dan is er geen les!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Maak wel: 	Les 2 tweede deel + toets  af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Bij vragen over de stof even mailen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Op 14 oktober behandelen we les 3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Als je de eerste helft af hebt mag je weg.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9516" y="4250637"/>
            <a:ext cx="5329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itchFamily="34" charset="0"/>
              <a:buChar char="‐"/>
            </a:pPr>
            <a:endParaRPr lang="nl-NL" dirty="0" smtClean="0">
              <a:solidFill>
                <a:prstClr val="black"/>
              </a:solidFill>
            </a:endParaRPr>
          </a:p>
          <a:p>
            <a:pPr marL="285750" indent="-285750">
              <a:buFont typeface="Calibri" pitchFamily="34" charset="0"/>
              <a:buChar char="‐"/>
            </a:pPr>
            <a:r>
              <a:rPr lang="nl-NL" dirty="0" smtClean="0">
                <a:solidFill>
                  <a:prstClr val="black"/>
                </a:solidFill>
              </a:rPr>
              <a:t>Schrijf alle getallen in volgorde van grootte. 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nl-NL" dirty="0" smtClean="0">
                <a:solidFill>
                  <a:prstClr val="black"/>
                </a:solidFill>
              </a:rPr>
              <a:t>Bepaal het middelste getal. 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nl-NL" dirty="0" smtClean="0">
                <a:solidFill>
                  <a:prstClr val="black"/>
                </a:solidFill>
              </a:rPr>
              <a:t>Als er twee getallen in het midden staan is de mediaan het midden van die twee getallen.</a:t>
            </a:r>
          </a:p>
          <a:p>
            <a:r>
              <a:rPr lang="nl-NL" dirty="0" smtClean="0">
                <a:solidFill>
                  <a:prstClr val="black"/>
                </a:solidFill>
              </a:rPr>
              <a:t/>
            </a:r>
            <a:br>
              <a:rPr lang="nl-NL" dirty="0" smtClean="0">
                <a:solidFill>
                  <a:prstClr val="black"/>
                </a:solidFill>
              </a:rPr>
            </a:b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0" b="93094"/>
          <a:stretch/>
        </p:blipFill>
        <p:spPr>
          <a:xfrm>
            <a:off x="0" y="2"/>
            <a:ext cx="1460310" cy="423081"/>
          </a:xfrm>
          <a:prstGeom prst="rect">
            <a:avLst/>
          </a:prstGeom>
        </p:spPr>
      </p:pic>
      <p:pic>
        <p:nvPicPr>
          <p:cNvPr id="8" name="Tijdelijke aanduiding voor inhou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1" b="93094"/>
          <a:stretch/>
        </p:blipFill>
        <p:spPr>
          <a:xfrm>
            <a:off x="4012442" y="2"/>
            <a:ext cx="5131558" cy="423081"/>
          </a:xfrm>
          <a:prstGeom prst="rect">
            <a:avLst/>
          </a:prstGeom>
        </p:spPr>
      </p:pic>
      <p:pic>
        <p:nvPicPr>
          <p:cNvPr id="9" name="Tijdelijke aanduiding voor inhou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1" b="93094"/>
          <a:stretch/>
        </p:blipFill>
        <p:spPr>
          <a:xfrm>
            <a:off x="1331640" y="2"/>
            <a:ext cx="5131558" cy="42308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66805" y="3526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white"/>
                </a:solidFill>
              </a:rPr>
              <a:t>g</a:t>
            </a:r>
            <a:r>
              <a:rPr lang="nl-NL" b="1" dirty="0" smtClean="0">
                <a:solidFill>
                  <a:prstClr val="white"/>
                </a:solidFill>
              </a:rPr>
              <a:t>emiddelde, modus, mediaan</a:t>
            </a:r>
            <a:endParaRPr lang="nl-NL" b="1" dirty="0">
              <a:solidFill>
                <a:prstClr val="white"/>
              </a:solidFill>
            </a:endParaRPr>
          </a:p>
        </p:txBody>
      </p:sp>
      <p:pic>
        <p:nvPicPr>
          <p:cNvPr id="1030" name="Picture 6" descr="http://www.belfactorij.nl/plaatjes/Bmodule3/M3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5" y="432841"/>
            <a:ext cx="2452597" cy="12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elfactorij.nl/plaatjes/Bmodule3/les31.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23" y="1726328"/>
            <a:ext cx="2298873" cy="2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elfactorij.nl/plaatjes/Bmodule3/M3-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69" y="4024527"/>
            <a:ext cx="2565778" cy="14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elfactorij.nl/plaatjes/Bmodule3/m3-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4" y="2276624"/>
            <a:ext cx="2514873" cy="16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echte verbindingslijn 15"/>
          <p:cNvCxnSpPr/>
          <p:nvPr/>
        </p:nvCxnSpPr>
        <p:spPr>
          <a:xfrm>
            <a:off x="-1" y="2200963"/>
            <a:ext cx="9144000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-18839" y="3912856"/>
            <a:ext cx="9144000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179512" y="486383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3200" b="1" kern="0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Franklin Gothic Book"/>
              </a:rPr>
              <a:t>gemiddelde</a:t>
            </a:r>
            <a:endParaRPr lang="nl-NL" sz="1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79512" y="2262221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3200" b="1" kern="0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Franklin Gothic Book"/>
              </a:rPr>
              <a:t>modus</a:t>
            </a:r>
            <a:endParaRPr lang="nl-NL" sz="11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153649" y="3958250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3200" b="1" kern="0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Franklin Gothic Book"/>
              </a:rPr>
              <a:t>mediaan</a:t>
            </a:r>
            <a:endParaRPr lang="nl-NL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18586" y="1277295"/>
            <a:ext cx="531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Tel alle getallen bij elkaar op </a:t>
            </a:r>
          </a:p>
          <a:p>
            <a:r>
              <a:rPr lang="nl-NL" dirty="0">
                <a:solidFill>
                  <a:prstClr val="black"/>
                </a:solidFill>
              </a:rPr>
              <a:t>en deel dat getal door het aantal getallen.</a:t>
            </a:r>
          </a:p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37713" y="2431495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 = </a:t>
            </a:r>
            <a:r>
              <a:rPr lang="nl-NL" b="1" dirty="0">
                <a:solidFill>
                  <a:srgbClr val="0070C0"/>
                </a:solidFill>
              </a:rPr>
              <a:t>het getal dat het </a:t>
            </a:r>
            <a:r>
              <a:rPr lang="nl-NL" b="1" dirty="0" smtClean="0">
                <a:solidFill>
                  <a:srgbClr val="0070C0"/>
                </a:solidFill>
              </a:rPr>
              <a:t>vaakst </a:t>
            </a:r>
            <a:r>
              <a:rPr lang="nl-NL" b="1" dirty="0">
                <a:solidFill>
                  <a:srgbClr val="0070C0"/>
                </a:solidFill>
              </a:rPr>
              <a:t>voorkomt 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18590" y="3125067"/>
            <a:ext cx="428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Kijk welk getal het vaakst voorkomt.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527853" y="4174274"/>
            <a:ext cx="296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= het middelste </a:t>
            </a:r>
            <a:r>
              <a:rPr lang="nl-NL" b="1" dirty="0" smtClean="0">
                <a:solidFill>
                  <a:srgbClr val="0070C0"/>
                </a:solidFill>
              </a:rPr>
              <a:t>getal </a:t>
            </a:r>
            <a:endParaRPr lang="nl-NL" b="1" dirty="0">
              <a:solidFill>
                <a:srgbClr val="0070C0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6463198" y="351717"/>
            <a:ext cx="0" cy="65062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11647" y="5733256"/>
            <a:ext cx="9144000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153649" y="5904635"/>
            <a:ext cx="400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3200" b="1" kern="0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Franklin Gothic Book"/>
              </a:rPr>
              <a:t>spreidingsbreedte</a:t>
            </a:r>
            <a:endParaRPr lang="nl-NL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18586" y="6453339"/>
            <a:ext cx="531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Verschil tussen het kleinste en grootste getal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53" y="5896739"/>
            <a:ext cx="2562225" cy="14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kstvak 24"/>
          <p:cNvSpPr txBox="1"/>
          <p:nvPr/>
        </p:nvSpPr>
        <p:spPr>
          <a:xfrm>
            <a:off x="5436096" y="4620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prstClr val="white"/>
                </a:solidFill>
              </a:rPr>
              <a:t>Verbanden – les 5 en 6</a:t>
            </a:r>
            <a:endParaRPr lang="nl-NL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" grpId="0"/>
      <p:bldP spid="3" grpId="0"/>
      <p:bldP spid="5" grpId="0"/>
      <p:bldP spid="10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" y="136762"/>
            <a:ext cx="9042469" cy="53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" y="4909499"/>
            <a:ext cx="79533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88811" r="37866"/>
          <a:stretch/>
        </p:blipFill>
        <p:spPr bwMode="auto">
          <a:xfrm>
            <a:off x="4597172" y="1124744"/>
            <a:ext cx="4493174" cy="60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172400" cy="497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763688" y="764704"/>
            <a:ext cx="460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R</a:t>
            </a:r>
            <a:r>
              <a:rPr lang="nl-NL" dirty="0" err="1" smtClean="0">
                <a:solidFill>
                  <a:schemeClr val="bg1"/>
                </a:solidFill>
              </a:rPr>
              <a:t>examenvraag</a:t>
            </a:r>
            <a:r>
              <a:rPr lang="nl-NL" dirty="0" smtClean="0">
                <a:solidFill>
                  <a:schemeClr val="bg1"/>
                </a:solidFill>
              </a:rPr>
              <a:t>: gegevens aflezen uit een tabel 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Les 2 gegevens samenvatten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Gegevens aflezen uit een grafiek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Hoe vat je de gegevens samen?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Hoe bereken je het gemiddelde van die gegevens?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96338" y="-27384"/>
            <a:ext cx="778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Gegevens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samenvatten</a:t>
            </a:r>
            <a:endParaRPr lang="nl-NL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7" y="1352388"/>
            <a:ext cx="843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55576" y="3284984"/>
            <a:ext cx="76328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2400" b="1" dirty="0" smtClean="0">
                <a:solidFill>
                  <a:schemeClr val="bg1"/>
                </a:solidFill>
              </a:rPr>
              <a:t>Wat is het gemiddelde tot nu toe van Sari? En van Jane?</a:t>
            </a:r>
          </a:p>
          <a:p>
            <a:pPr marL="342900" indent="-342900">
              <a:buFont typeface="Wingdings" pitchFamily="2" charset="2"/>
              <a:buChar char="Ø"/>
            </a:pPr>
            <a:endParaRPr lang="nl-NL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</a:rPr>
              <a:t>Afgesproken</a:t>
            </a:r>
            <a:r>
              <a:rPr lang="en-US" sz="2400" b="1" dirty="0" smtClean="0">
                <a:solidFill>
                  <a:schemeClr val="bg1"/>
                </a:solidFill>
              </a:rPr>
              <a:t> budget : €20,- per dag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</a:rPr>
              <a:t>Hoeveel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kan</a:t>
            </a:r>
            <a:r>
              <a:rPr lang="en-US" sz="2400" b="1" dirty="0" smtClean="0">
                <a:solidFill>
                  <a:schemeClr val="bg1"/>
                </a:solidFill>
              </a:rPr>
              <a:t> Sari </a:t>
            </a:r>
            <a:r>
              <a:rPr lang="en-US" sz="2400" b="1" dirty="0" err="1" smtClean="0">
                <a:solidFill>
                  <a:schemeClr val="bg1"/>
                </a:solidFill>
              </a:rPr>
              <a:t>uitgeven</a:t>
            </a:r>
            <a:r>
              <a:rPr lang="en-US" sz="2400" b="1" dirty="0" smtClean="0">
                <a:solidFill>
                  <a:schemeClr val="bg1"/>
                </a:solidFill>
              </a:rPr>
              <a:t> in de </a:t>
            </a:r>
            <a:r>
              <a:rPr lang="en-US" sz="2400" b="1" dirty="0" err="1" smtClean="0">
                <a:solidFill>
                  <a:schemeClr val="bg1"/>
                </a:solidFill>
              </a:rPr>
              <a:t>laatste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dagen</a:t>
            </a:r>
            <a:r>
              <a:rPr lang="en-US" sz="2400" b="1" dirty="0" smtClean="0">
                <a:solidFill>
                  <a:schemeClr val="bg1"/>
                </a:solidFill>
              </a:rPr>
              <a:t> per dag? En Jane?</a:t>
            </a:r>
          </a:p>
          <a:p>
            <a:r>
              <a:rPr lang="en-US" dirty="0" smtClean="0"/>
              <a:t>is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9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400" dirty="0" smtClean="0">
                <a:solidFill>
                  <a:schemeClr val="bg1"/>
                </a:solidFill>
              </a:rPr>
              <a:t>Wat is het gemiddelde rapportcijfer van Sarah?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wat is het gemiddelde rapportcijfer van </a:t>
            </a:r>
            <a:r>
              <a:rPr lang="nl-NL" sz="2400" dirty="0" err="1" smtClean="0">
                <a:solidFill>
                  <a:schemeClr val="bg1"/>
                </a:solidFill>
              </a:rPr>
              <a:t>Yousuf</a:t>
            </a:r>
            <a:r>
              <a:rPr lang="nl-NL" sz="2400" dirty="0" smtClean="0">
                <a:solidFill>
                  <a:schemeClr val="bg1"/>
                </a:solidFill>
              </a:rPr>
              <a:t>?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8893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3362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619672" y="452669"/>
            <a:ext cx="35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Voorbeeld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bg1"/>
                </a:solidFill>
              </a:rPr>
              <a:t>examenvraag</a:t>
            </a:r>
            <a:r>
              <a:rPr lang="nl-NL" dirty="0" smtClean="0"/>
              <a:t> 2015 -2016</a:t>
            </a: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400" dirty="0" smtClean="0">
                <a:solidFill>
                  <a:schemeClr val="bg1"/>
                </a:solidFill>
              </a:rPr>
              <a:t>Probeer nu zelf Som 7: 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Eindscore van het sporttoernooi is het gemiddelde van de 6 rondes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Team B eindigt met een gemiddelde eindscore van 7,5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51530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013176"/>
            <a:ext cx="72985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844824"/>
            <a:ext cx="1895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Voorbeeld examenvraag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991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509120"/>
            <a:ext cx="851839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483</Words>
  <Application>Microsoft Office PowerPoint</Application>
  <PresentationFormat>Diavoorstelling (4:3)</PresentationFormat>
  <Paragraphs>91</Paragraphs>
  <Slides>16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1_Kantoorthema</vt:lpstr>
      <vt:lpstr>Kantoorthema</vt:lpstr>
      <vt:lpstr>Deze les </vt:lpstr>
      <vt:lpstr>PowerPoint-presentatie</vt:lpstr>
      <vt:lpstr>PowerPoint-presentatie</vt:lpstr>
      <vt:lpstr>Les 2 gegevens samenvatten </vt:lpstr>
      <vt:lpstr>PowerPoint-presentatie</vt:lpstr>
      <vt:lpstr>Wat is het gemiddelde rapportcijfer van Sarah? wat is het gemiddelde rapportcijfer van Yousuf?</vt:lpstr>
      <vt:lpstr>PowerPoint-presentatie</vt:lpstr>
      <vt:lpstr>Probeer nu zelf Som 7:  Eindscore van het sporttoernooi is het gemiddelde van de 6 rondes Team B eindigt met een gemiddelde eindscore van 7,5</vt:lpstr>
      <vt:lpstr>Voorbeeld examenvraag </vt:lpstr>
      <vt:lpstr> les 2B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Warners-Hofstra,S.L.</dc:creator>
  <cp:lastModifiedBy>Ray,M.B.</cp:lastModifiedBy>
  <cp:revision>77</cp:revision>
  <dcterms:created xsi:type="dcterms:W3CDTF">2014-01-07T19:34:43Z</dcterms:created>
  <dcterms:modified xsi:type="dcterms:W3CDTF">2016-09-30T09:56:24Z</dcterms:modified>
</cp:coreProperties>
</file>